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82" r:id="rId4"/>
    <p:sldId id="317" r:id="rId5"/>
    <p:sldId id="258" r:id="rId6"/>
    <p:sldId id="315" r:id="rId7"/>
    <p:sldId id="259" r:id="rId8"/>
    <p:sldId id="284" r:id="rId9"/>
    <p:sldId id="285" r:id="rId10"/>
    <p:sldId id="286" r:id="rId11"/>
    <p:sldId id="262" r:id="rId12"/>
    <p:sldId id="264" r:id="rId13"/>
    <p:sldId id="294" r:id="rId14"/>
    <p:sldId id="265" r:id="rId15"/>
    <p:sldId id="268" r:id="rId16"/>
    <p:sldId id="269" r:id="rId17"/>
    <p:sldId id="296" r:id="rId18"/>
    <p:sldId id="305" r:id="rId19"/>
    <p:sldId id="297" r:id="rId20"/>
    <p:sldId id="270" r:id="rId21"/>
    <p:sldId id="307" r:id="rId22"/>
    <p:sldId id="298" r:id="rId23"/>
    <p:sldId id="301" r:id="rId24"/>
    <p:sldId id="299" r:id="rId25"/>
    <p:sldId id="302" r:id="rId26"/>
    <p:sldId id="272" r:id="rId27"/>
    <p:sldId id="303" r:id="rId28"/>
    <p:sldId id="308" r:id="rId29"/>
    <p:sldId id="304" r:id="rId30"/>
    <p:sldId id="273" r:id="rId31"/>
    <p:sldId id="309" r:id="rId32"/>
    <p:sldId id="275" r:id="rId33"/>
    <p:sldId id="312" r:id="rId34"/>
    <p:sldId id="311" r:id="rId35"/>
    <p:sldId id="290" r:id="rId36"/>
    <p:sldId id="291" r:id="rId37"/>
    <p:sldId id="292" r:id="rId38"/>
    <p:sldId id="287" r:id="rId39"/>
    <p:sldId id="288" r:id="rId40"/>
    <p:sldId id="289" r:id="rId41"/>
    <p:sldId id="306" r:id="rId42"/>
    <p:sldId id="313" r:id="rId43"/>
    <p:sldId id="31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>
      <p:cViewPr varScale="1">
        <p:scale>
          <a:sx n="86" d="100"/>
          <a:sy n="86" d="100"/>
        </p:scale>
        <p:origin x="-15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B491-9E98-4351-BD22-801796136277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84A27-24C2-4145-8A8F-C5ABABCAA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639-E415-41BD-BB4E-0085BA32E2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CB61D-7E55-4054-919B-157F4E501A9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AAD97-D7E4-4A1F-9E2B-E7DFED61E2C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FFDE3-A12E-452D-8C66-9AE6442316A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AAD97-D7E4-4A1F-9E2B-E7DFED61E2C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1295400"/>
            <a:ext cx="769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   Elucidating cause and effect in bacteria-induced colorectal cancer in the context of host inflammation.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1972" y="3429000"/>
            <a:ext cx="48622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         Anthony Fodor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      Associate Professor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Bioinformatics and Genomics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           UNC Charlotte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Buc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200" y="6813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2006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35007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2012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" y="4114800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2013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4800600"/>
            <a:ext cx="5114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5791200"/>
            <a:ext cx="49815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115669"/>
            <a:ext cx="6327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This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oncogenic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potential of PKS appears to be reproducible 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    in a HCT116 cell/ nude mouse system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89978"/>
            <a:ext cx="6553200" cy="218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" y="6813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2006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35007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2012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4114800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2013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00" y="4648200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2014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505200"/>
            <a:ext cx="771290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1890" y="228600"/>
            <a:ext cx="4703310" cy="63284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71800" y="76200"/>
            <a:ext cx="4114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90800" y="2133600"/>
            <a:ext cx="2133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90800" y="3733800"/>
            <a:ext cx="4724400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24200" y="39624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Why does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E. coli/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pks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infect some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people but not others?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How does the host environment impact the presence of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E. coli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How does the host environment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impact the effect of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E. coli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00" y="6813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2006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" y="35007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2012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4114800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2013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" y="4648200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2014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8015" y="1150905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46038"/>
            <a:ext cx="8229600" cy="715962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latin typeface="Arial"/>
                <a:ea typeface="+mj-ea"/>
                <a:cs typeface="Arial"/>
              </a:rPr>
              <a:t>How does the </a:t>
            </a:r>
            <a:r>
              <a:rPr lang="en-US" sz="2000" dirty="0" err="1" smtClean="0">
                <a:latin typeface="Arial"/>
                <a:ea typeface="+mj-ea"/>
                <a:cs typeface="Arial"/>
              </a:rPr>
              <a:t>microbiome</a:t>
            </a:r>
            <a:r>
              <a:rPr lang="en-US" sz="2000" dirty="0" smtClean="0">
                <a:latin typeface="Arial"/>
                <a:ea typeface="+mj-ea"/>
                <a:cs typeface="Arial"/>
              </a:rPr>
              <a:t> change over time in WT and inflamed animals?</a:t>
            </a:r>
            <a:endParaRPr lang="en-US" sz="2000" dirty="0">
              <a:latin typeface="Arial"/>
              <a:ea typeface="+mj-ea"/>
              <a:cs typeface="Arial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6092" y="1150905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396091" y="1065546"/>
            <a:ext cx="1376862" cy="6448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636060" y="1065545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46352" y="1065545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69001" y="1065545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17739" y="1065545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4760" y="742379"/>
            <a:ext cx="1411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6</a:t>
            </a:r>
            <a:r>
              <a:rPr lang="en-US" dirty="0" smtClean="0">
                <a:latin typeface="Arial"/>
                <a:cs typeface="Arial"/>
              </a:rPr>
              <a:t> WT cages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24 mice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5525" y="786715"/>
            <a:ext cx="1574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5 </a:t>
            </a:r>
            <a:r>
              <a:rPr lang="en-US" i="1" dirty="0" smtClean="0">
                <a:latin typeface="Arial"/>
                <a:cs typeface="Arial"/>
              </a:rPr>
              <a:t>Il10</a:t>
            </a:r>
            <a:r>
              <a:rPr lang="en-US" i="1" baseline="30000" dirty="0" smtClean="0">
                <a:latin typeface="Arial"/>
                <a:cs typeface="Arial"/>
              </a:rPr>
              <a:t>-\-</a:t>
            </a:r>
            <a:r>
              <a:rPr lang="en-US" dirty="0" smtClean="0">
                <a:latin typeface="Arial"/>
                <a:cs typeface="Arial"/>
              </a:rPr>
              <a:t> cages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17 mice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78003" y="3089202"/>
            <a:ext cx="5843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Illumina</a:t>
            </a:r>
            <a:r>
              <a:rPr lang="en-US" dirty="0" smtClean="0">
                <a:latin typeface="Arial"/>
                <a:cs typeface="Arial"/>
              </a:rPr>
              <a:t> 16 V6 paired end sequencing of fecal samples.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Collected at 2, 12 and 20 weeks.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2x coverage by merging reads.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2625810" y="2574335"/>
            <a:ext cx="322649" cy="514867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5902893" y="2574335"/>
            <a:ext cx="322649" cy="514867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457075" y="4654388"/>
            <a:ext cx="206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Clustered into OTUs</a:t>
            </a:r>
            <a:endParaRPr lang="en-US" dirty="0"/>
          </a:p>
        </p:txBody>
      </p:sp>
      <p:sp>
        <p:nvSpPr>
          <p:cNvPr id="37" name="Down Arrow 36"/>
          <p:cNvSpPr/>
          <p:nvPr/>
        </p:nvSpPr>
        <p:spPr>
          <a:xfrm>
            <a:off x="4281615" y="4079114"/>
            <a:ext cx="322649" cy="514867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0"/>
          <p:cNvSpPr txBox="1">
            <a:spLocks noChangeArrowheads="1"/>
          </p:cNvSpPr>
          <p:nvPr/>
        </p:nvSpPr>
        <p:spPr bwMode="auto">
          <a:xfrm>
            <a:off x="1607372" y="5516198"/>
            <a:ext cx="2378075" cy="6461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/>
                <a:cs typeface="Arial"/>
              </a:rPr>
              <a:t>Bray-Curtis distances </a:t>
            </a:r>
          </a:p>
          <a:p>
            <a:pPr algn="ctr" eaLnBrk="1" hangingPunct="1"/>
            <a:r>
              <a:rPr lang="en-US" sz="1800">
                <a:latin typeface="Arial"/>
                <a:cs typeface="Arial"/>
              </a:rPr>
              <a:t>PcOA (Mothur)</a:t>
            </a:r>
          </a:p>
        </p:txBody>
      </p:sp>
      <p:sp>
        <p:nvSpPr>
          <p:cNvPr id="39" name="TextBox 11"/>
          <p:cNvSpPr txBox="1">
            <a:spLocks noChangeArrowheads="1"/>
          </p:cNvSpPr>
          <p:nvPr/>
        </p:nvSpPr>
        <p:spPr bwMode="auto">
          <a:xfrm>
            <a:off x="4845809" y="5516144"/>
            <a:ext cx="3765550" cy="6461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/>
                <a:cs typeface="Arial"/>
              </a:rPr>
              <a:t>Mapped via blast to Silva database</a:t>
            </a:r>
          </a:p>
          <a:p>
            <a:pPr algn="ctr" eaLnBrk="1" hangingPunct="1"/>
            <a:r>
              <a:rPr lang="en-US" sz="1800">
                <a:latin typeface="Arial"/>
                <a:cs typeface="Arial"/>
              </a:rPr>
              <a:t>Taxonomy assignment (RDP)</a:t>
            </a:r>
          </a:p>
        </p:txBody>
      </p:sp>
      <p:sp>
        <p:nvSpPr>
          <p:cNvPr id="42" name="Down Arrow 41"/>
          <p:cNvSpPr/>
          <p:nvPr/>
        </p:nvSpPr>
        <p:spPr>
          <a:xfrm rot="1675145">
            <a:off x="3984582" y="5023720"/>
            <a:ext cx="322649" cy="514867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 rot="19853860">
            <a:off x="4513832" y="5023329"/>
            <a:ext cx="322649" cy="514867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3966" y="1862784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2043" y="1862784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1392042" y="1777425"/>
            <a:ext cx="1376862" cy="6448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1632011" y="1777424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42303" y="1777424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264952" y="1777424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513690" y="1777424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8585" y="1150906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6662" y="1150906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2816661" y="1065547"/>
            <a:ext cx="1376862" cy="6448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3056630" y="1065546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366922" y="1065546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689571" y="1065546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938309" y="1065546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4536" y="1862785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2613" y="1862785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2812612" y="1777426"/>
            <a:ext cx="1376862" cy="6448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3052581" y="1777425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362873" y="1777425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685522" y="1777425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934260" y="1777425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4066" y="1150907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7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2143" y="1150907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/>
          <p:cNvSpPr/>
          <p:nvPr/>
        </p:nvSpPr>
        <p:spPr>
          <a:xfrm>
            <a:off x="4672142" y="1065548"/>
            <a:ext cx="1376862" cy="6448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>
            <a:off x="4912111" y="1065547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222403" y="1065547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545052" y="1065547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793790" y="1065547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0017" y="1862786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8094" y="1862786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ectangle 85"/>
          <p:cNvSpPr/>
          <p:nvPr/>
        </p:nvSpPr>
        <p:spPr>
          <a:xfrm>
            <a:off x="4668093" y="1777427"/>
            <a:ext cx="1376862" cy="6448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4908062" y="1777426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218354" y="1777426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541003" y="1777426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789741" y="1777426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14636" y="1150908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2713" y="1150908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6092712" y="1065549"/>
            <a:ext cx="1376862" cy="6448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6332681" y="1065548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642973" y="1065548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965622" y="1065548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214360" y="1065548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10587" y="1862787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8664" y="1862787"/>
            <a:ext cx="804680" cy="5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6088663" y="1777428"/>
            <a:ext cx="1376862" cy="6448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6328632" y="1777427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638924" y="1777427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961573" y="1777427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210311" y="1777427"/>
            <a:ext cx="0" cy="6448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1560513" y="3089202"/>
            <a:ext cx="5881001" cy="98991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219623" y="4593981"/>
            <a:ext cx="2389131" cy="42973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6172200" y="6477000"/>
            <a:ext cx="239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al.; in revision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1623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211" y="600075"/>
            <a:ext cx="7925789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72134" y="76200"/>
            <a:ext cx="881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Time and inflammation are essential elements in structuring the microbial community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72200" y="6477000"/>
            <a:ext cx="239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al.; in revision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19200"/>
            <a:ext cx="4495800" cy="4337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3400" y="381000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 interferes with normal succession…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72200" y="6477000"/>
            <a:ext cx="239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al.; in revision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425767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" y="228600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E. coli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is selected against over time, but is always higher in inflamed animals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1075" y="1676400"/>
            <a:ext cx="42005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2457450"/>
            <a:ext cx="90011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3400" y="228600"/>
            <a:ext cx="868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Proteobacteria</a:t>
            </a:r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selected against over time can be seen in human samples as well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914400"/>
            <a:ext cx="36861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1900" y="5940372"/>
            <a:ext cx="5143500" cy="84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828800"/>
            <a:ext cx="5086350" cy="3112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81566"/>
            <a:ext cx="6477000" cy="157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5029200"/>
            <a:ext cx="64198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7620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 interfering with normal succession is an emergent theme in the literature..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25240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01440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selection against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3255" y="18404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E. Coli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67324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11754" y="267866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Damages host DNA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1600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4039" y="228600"/>
            <a:ext cx="817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Taken together, these data suggest a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simple model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linking cancer to </a:t>
            </a:r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E. coli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981200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603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during stress/birth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72200" y="6477000"/>
            <a:ext cx="239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al.; in revision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94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9456" y="6633210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Fodor &amp; Talley. Gastroenterology.  2011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83" y="-49143"/>
            <a:ext cx="8913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“</a:t>
            </a:r>
            <a:r>
              <a:rPr lang="en-US" sz="17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” hypothesis linking risk for inflammation related diseases to the </a:t>
            </a:r>
            <a:r>
              <a:rPr lang="en-US" sz="17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microbiome</a:t>
            </a:r>
            <a:endParaRPr lang="en-US" sz="17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304800"/>
            <a:ext cx="426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But Inflammation is essential for cancer progression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409576"/>
            <a:ext cx="8396925" cy="484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172200" y="6477000"/>
            <a:ext cx="239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al.; in revision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7232" y="0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lack of cancer is not caused by a failure of inoculation by </a:t>
            </a:r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PKS/E. coli</a:t>
            </a:r>
            <a:endParaRPr lang="en-US" i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942975"/>
            <a:ext cx="524827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172200" y="6477000"/>
            <a:ext cx="239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al.; in revision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625240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01440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selection against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255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E. coli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7324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1754" y="267866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Damages host DNA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91041" y="228600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 this model is </a:t>
            </a:r>
            <a:r>
              <a:rPr lang="en-US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too simple….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81200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03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during stress/birth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625240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01440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selection against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255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E. coli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7324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1754" y="267866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Damages host DNA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81200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03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during stress/birth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7128" y="228600"/>
            <a:ext cx="800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 is a co-requisite for cancer development in the IL10-/- model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625240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01440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selection against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255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E. coli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7324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1754" y="267866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Damages host DNA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7128" y="228600"/>
            <a:ext cx="800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 is a co-requisite for cancer development in the IL10-/- model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81200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67000" y="2209800"/>
            <a:ext cx="2667000" cy="1295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603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during stress/birth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92637" y="685800"/>
            <a:ext cx="475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But is this by a direct effect on the host cell?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0" y="2667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Stresses host cells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625240" y="1992868"/>
            <a:ext cx="2514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01440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selection against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255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E. coli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7324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1754" y="267866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Damages host DNA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7128" y="228600"/>
            <a:ext cx="800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 is a co-requisite for cancer development in the IL10-/- model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81200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03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during stress/birth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8800" y="685800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Or is inflammation required to activate </a:t>
            </a:r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E. Coli/</a:t>
            </a:r>
            <a:r>
              <a:rPr lang="en-US" i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5947" y="20574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“activates”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3400"/>
            <a:ext cx="8305800" cy="61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76200"/>
            <a:ext cx="697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Time, not clinical symptoms, structures the </a:t>
            </a:r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E. coli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transcriptome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….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77000" y="533400"/>
            <a:ext cx="22098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00600" y="2514600"/>
            <a:ext cx="152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74245" y="533400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no inflammation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vs.</a:t>
            </a:r>
            <a:r>
              <a:rPr lang="en-US" sz="1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inflammation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625240" y="1992868"/>
            <a:ext cx="2514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01440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selection against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255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E. coli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7324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1754" y="267866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Damages host DNA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81200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03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during stress/birth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5947" y="20574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“activates”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47313" y="2286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 this model seems unlikely….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3400"/>
            <a:ext cx="8305800" cy="61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04800" y="76200"/>
            <a:ext cx="845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Remarkably, there are more transcripts associated with cancer than inflammation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0600" y="2514600"/>
            <a:ext cx="152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34200" y="1905000"/>
            <a:ext cx="1371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42037" y="381000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 vs. non-cancer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651" y="457200"/>
            <a:ext cx="8119549" cy="626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0" y="4257674"/>
            <a:ext cx="57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76200"/>
            <a:ext cx="8826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At the twelve week time period for IL10-/-, genes on the </a:t>
            </a:r>
            <a:r>
              <a:rPr lang="en-US" sz="16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island are higher in AOM treatment</a:t>
            </a:r>
            <a:endParaRPr lang="en-US" sz="1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200" y="35007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2012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600200"/>
            <a:ext cx="570497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-152400" y="1852569"/>
            <a:ext cx="9144000" cy="8053431"/>
            <a:chOff x="0" y="0"/>
            <a:chExt cx="62484" cy="59626"/>
          </a:xfrm>
        </p:grpSpPr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0" y="46101"/>
              <a:ext cx="62484" cy="135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900" b="1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Figure 4-3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: Operon-based differential expression analysis reveals that the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pks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island is upregulated in the cancer microenvironment at 12 weeks.  For each predicted operon for each of the 10 contigs (shown in inner ring) in the NC101 genome (</a:t>
              </a:r>
              <a:r>
                <a:rPr kumimoji="0" lang="en-US" altLang="ja-JP" sz="900" b="1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A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) and each predicted operon of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E. coli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536 (</a:t>
              </a:r>
              <a:r>
                <a:rPr kumimoji="0" lang="en-US" altLang="ja-JP" sz="900" b="1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B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), we evaluated a null hypothesis of no differential expression between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Il10</a:t>
              </a:r>
              <a:r>
                <a:rPr kumimoji="0" lang="en-US" altLang="ja-JP" sz="900" b="0" i="1" u="none" strike="noStrike" cap="none" normalizeH="0" baseline="3000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-/-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and AOM/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Il10</a:t>
              </a:r>
              <a:r>
                <a:rPr kumimoji="0" lang="en-US" altLang="ja-JP" sz="900" b="0" i="1" u="none" strike="noStrike" cap="none" normalizeH="0" baseline="3000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-/-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at each time point. 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P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-values for this null hypothesis for each operon (second ring) were generated via the GAGE algorithm (see methods and supplemental data 6).  At 2 weeks (left panel), animals had not yet been exposed to AOM and the calculated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P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-value for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pks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was 0.9999 in both A and B.  At the 12 week time-point,  the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pks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island had a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P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-value of 3.4x10</a:t>
              </a:r>
              <a:r>
                <a:rPr kumimoji="0" lang="en-US" altLang="ja-JP" sz="900" b="0" i="0" u="none" strike="noStrike" cap="none" normalizeH="0" baseline="3000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-5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(A) and 1.82x10</a:t>
              </a:r>
              <a:r>
                <a:rPr kumimoji="0" lang="en-US" altLang="ja-JP" sz="900" b="0" i="0" u="none" strike="noStrike" cap="none" normalizeH="0" baseline="3000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-5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(B), the 5</a:t>
              </a:r>
              <a:r>
                <a:rPr kumimoji="0" lang="en-US" altLang="ja-JP" sz="1200" b="0" i="0" u="none" strike="noStrike" cap="none" normalizeH="0" baseline="3000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th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most differentially expressed operon in the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E. coli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NC101 and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E. coli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536 genomes.  At the 20 week time-point, the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pks 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island had a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P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-value of 0.09 (A) and 0.035 (B) and was the 19</a:t>
              </a:r>
              <a:r>
                <a:rPr kumimoji="0" lang="en-US" altLang="ja-JP" sz="900" b="0" i="0" u="none" strike="noStrike" cap="none" normalizeH="0" baseline="3000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th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(A) and the 12</a:t>
              </a:r>
              <a:r>
                <a:rPr kumimoji="0" lang="en-US" altLang="ja-JP" sz="900" b="0" i="0" u="none" strike="noStrike" cap="none" normalizeH="0" baseline="3000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th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 (B) most differentially expressed operon.  Sizes of all circles reflect uncorrected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P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-values on a log scale.  In determining </a:t>
              </a:r>
              <a:r>
                <a:rPr kumimoji="0" lang="en-US" altLang="ja-JP" sz="900" b="0" i="1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P</a:t>
              </a:r>
              <a:r>
                <a:rPr kumimoji="0" lang="en-US" altLang="ja-JP" sz="9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Times New Roman" pitchFamily="18" charset="0"/>
                  <a:cs typeface="Arial" pitchFamily="34" charset="0"/>
                </a:rPr>
                <a:t>-values, only the 3 animals for which we had RNA-seq data for all 3 time-points were used.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" name="Group 1"/>
            <p:cNvGrpSpPr>
              <a:grpSpLocks/>
            </p:cNvGrpSpPr>
            <p:nvPr/>
          </p:nvGrpSpPr>
          <p:grpSpPr bwMode="auto">
            <a:xfrm>
              <a:off x="2540" y="0"/>
              <a:ext cx="54933" cy="43021"/>
              <a:chOff x="1581" y="1585"/>
              <a:chExt cx="8651" cy="6775"/>
            </a:xfrm>
          </p:grpSpPr>
          <p:grpSp>
            <p:nvGrpSpPr>
              <p:cNvPr id="3" name="Group 3"/>
              <p:cNvGrpSpPr>
                <a:grpSpLocks/>
              </p:cNvGrpSpPr>
              <p:nvPr/>
            </p:nvGrpSpPr>
            <p:grpSpPr bwMode="auto">
              <a:xfrm>
                <a:off x="1960" y="1900"/>
                <a:ext cx="8272" cy="6460"/>
                <a:chOff x="1960" y="1900"/>
                <a:chExt cx="8272" cy="6460"/>
              </a:xfrm>
            </p:grpSpPr>
            <p:pic>
              <p:nvPicPr>
                <p:cNvPr id="4" name="Picture 4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960" y="5480"/>
                  <a:ext cx="8202" cy="288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980" y="1900"/>
                  <a:ext cx="8252" cy="288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5" name="Text Box 2"/>
              <p:cNvSpPr txBox="1">
                <a:spLocks noChangeArrowheads="1"/>
              </p:cNvSpPr>
              <p:nvPr/>
            </p:nvSpPr>
            <p:spPr bwMode="auto">
              <a:xfrm>
                <a:off x="1581" y="1585"/>
                <a:ext cx="522" cy="71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A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" name="Text Box 2"/>
              <p:cNvSpPr txBox="1">
                <a:spLocks noChangeArrowheads="1"/>
              </p:cNvSpPr>
              <p:nvPr/>
            </p:nvSpPr>
            <p:spPr bwMode="auto">
              <a:xfrm>
                <a:off x="1587" y="4870"/>
                <a:ext cx="522" cy="71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cs typeface="Arial" pitchFamily="34" charset="0"/>
                  </a:rPr>
                  <a:t>B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52400" y="496669"/>
            <a:ext cx="876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Gene expression of the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island is linked to the development of cancer 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before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the 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                                     cancer is developed!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4572000"/>
            <a:ext cx="8763000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43200" y="1447800"/>
            <a:ext cx="3295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IL10-/- vs. 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IL10-/- AOM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143000" y="177593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Inflammation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625240" y="1992868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01440" y="119413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Interferes with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selection against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3255" y="1840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E. </a:t>
            </a:r>
            <a:r>
              <a:rPr lang="en-US" i="1" smtClean="0">
                <a:latin typeface="Arial" pitchFamily="34" charset="0"/>
                <a:cs typeface="Arial" pitchFamily="34" charset="0"/>
              </a:rPr>
              <a:t>coli</a:t>
            </a:r>
            <a:r>
              <a:rPr lang="en-US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673240" y="2221468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81600" y="35168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Cancer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228600"/>
            <a:ext cx="906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As far as we can push the chain of causality with our current data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8200" y="3505200"/>
            <a:ext cx="26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Proteobacteria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external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enviroment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981200" y="23622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67000" y="2209800"/>
            <a:ext cx="2667000" cy="1295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603" y="25908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“Invade” the gut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during stress/birth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0" y="2667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Stresses host cells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67400" y="22860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67400" y="2438400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Interaction feedback loop?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Damaged cells activate PKS?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2290" y="3810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9456" y="6633210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Fodor &amp; Talley. Gastroenterology.  2011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2200" y="152400"/>
            <a:ext cx="4343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67000" y="152400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overall model of gut </a:t>
            </a:r>
            <a:r>
              <a:rPr lang="en-US" sz="16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dysbiosis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rapidly gaining support…</a:t>
            </a:r>
            <a:endParaRPr lang="en-US" sz="1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175317" y="152400"/>
            <a:ext cx="17379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Acknowledgements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638800"/>
            <a:ext cx="4251325" cy="88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813117" y="882254"/>
            <a:ext cx="1665841" cy="76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 smtClean="0">
                <a:latin typeface="Arial"/>
                <a:cs typeface="Arial"/>
              </a:rPr>
              <a:t>UNC-Chapel Hill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/>
                <a:cs typeface="Arial"/>
              </a:rPr>
              <a:t>Janelle Arthur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4724400"/>
            <a:ext cx="2914650" cy="73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3137272" y="874321"/>
            <a:ext cx="1537600" cy="76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 smtClean="0">
                <a:latin typeface="Arial"/>
                <a:cs typeface="Arial"/>
              </a:rPr>
              <a:t>UNC-Charlotte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err="1" smtClean="0">
                <a:latin typeface="Arial"/>
                <a:cs typeface="Arial"/>
              </a:rPr>
              <a:t>Ra’ad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r>
              <a:rPr lang="en-US" sz="1400" dirty="0" err="1" smtClean="0">
                <a:latin typeface="Arial"/>
                <a:cs typeface="Arial"/>
              </a:rPr>
              <a:t>Gharaibeh</a:t>
            </a:r>
            <a:endParaRPr lang="en-US" sz="1400" dirty="0" smtClean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/>
                <a:cs typeface="Arial"/>
              </a:rPr>
              <a:t>Jon </a:t>
            </a:r>
            <a:r>
              <a:rPr lang="en-US" sz="1400" dirty="0" err="1" smtClean="0">
                <a:latin typeface="Arial"/>
                <a:cs typeface="Arial"/>
              </a:rPr>
              <a:t>McCafferty</a:t>
            </a:r>
            <a:endParaRPr lang="en-US" sz="1400" dirty="0" smtClean="0">
              <a:latin typeface="Arial"/>
              <a:cs typeface="Arial"/>
            </a:endParaRP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5495356" y="838200"/>
            <a:ext cx="1409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u="sng" dirty="0" smtClean="0">
                <a:latin typeface="Arial"/>
                <a:cs typeface="Arial"/>
              </a:rPr>
              <a:t>UF- Gainesville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400" dirty="0" smtClean="0">
                <a:latin typeface="Arial"/>
                <a:cs typeface="Arial"/>
              </a:rPr>
              <a:t>Christian </a:t>
            </a:r>
            <a:r>
              <a:rPr lang="en-US" sz="1400" dirty="0" err="1" smtClean="0">
                <a:latin typeface="Arial"/>
                <a:cs typeface="Arial"/>
              </a:rPr>
              <a:t>Jobin</a:t>
            </a:r>
            <a:endParaRPr lang="en-US" sz="1400" dirty="0" smtClean="0">
              <a:latin typeface="Arial"/>
              <a:cs typeface="Arial"/>
            </a:endParaRPr>
          </a:p>
        </p:txBody>
      </p:sp>
      <p:sp>
        <p:nvSpPr>
          <p:cNvPr id="56322" name="AutoShape 2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4" name="AutoShape 4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6" name="AutoShape 6" descr="data:image/jpeg;base64,/9j/4AAQSkZJRgABAQAAAQABAAD/2wCEAAkGBxMTEhQSEhQVFRUXGBkaGBgWGR0gHBsfGhoaGBwcGSAeIiggGx8mGxogIT0hJyorLi4xHh8zODMsNykuLi0BCgoKBQUFDgUFDisZExkrKysrKysrKysrKysrKysrKysrKysrKysrKysrKysrKysrKysrKysrKysrKysrKysrK//AABEIAN8A4gMBIgACEQEDEQH/xAAcAAEAAgMBAQEAAAAAAAAAAAAABgcEBQgDAgH/xABOEAACAQMCAwQFBwcJBgUFAAABAgMABBEFIQYSMQcTQVEiMkJhcRRSVGKBk9EWFyNykaHSCBUkM1NjgpLBQ3OisbLCJaOz0/E0RMPh8P/EABQBAQAAAAAAAAAAAAAAAAAAAAD/xAAUEQEAAAAAAAAAAAAAAAAAAAAA/9oADAMBAAIRAxEAPwC8aUpQKUpQKUpQKUrwivI2d41dGdMc6hgWXm3HMBuuffQe9YV3q9vFJHDJNGkkhxGjMA7ZOPRXqd6zaqPt+gaL5BqKD0recD45xKufLBiP+agtyledtOrorqcqyhgfMEZH7q9KBVZdjev3NzJqMdzM0phmVV5sbAmUYGP1Ks2qh7GPR1LW0/v/APplnH+tBru3TWrtL63gs5Z42Fu8rCF2XIy7EnlIzhYiatDgTiJb+xhuRjmZcSAeDrs49wzuPcRUDAE/FrAjItrbG/T0ox/7+K8uAmOlazc6S+0Fx+mts9OhIA/wgoSepiHnQSbjzi+e0vtNtYFjYXUvJJzqxIUvEgK4IxgMx3z0FTqql4qbveKdNi6rHCX+BxO//atTbtG1x7LTbm5i/rEUBD5M7rGG+wtn7KDdXOpQxsEkljRj0VnUE/AE5rJBqnuAezCxvLGO7u2kuZrgF2k71vRJJGNjuwxgls75rGu1uOG7mDlnefTJ35GSU5aI7ZIxtnBLeiAGwQQNjQXXShNecEyuqujBlYAqykEEHcEEbEe+g9KUpQKUpQKUpQKUpQKUpQKUpQKUqrr7jW703VWi1IqbK4P9HlRcLGBtv4nqOYEkjZhgbELRrmjhjhu9W4vp9Olb5XZTsrxnrLGWcdTs5zGcqeuxBBAz0qjAgEEEHcEdCPdVMnXodJ4g1F7luSCaFZBhSSz/AKMgADxLd4PLzIoJf2edo0OoDuZB3F4mQ8LbZK9THnc+9Tuu/UDJy+1jS/lGlXaDqqd6vxiIk2+IUj7arHUOHLzXbn+cLW2SwRVzHM7MskzDdHPL47D0wNgfWfAAkvBfaK/enS9ZQw3PqB2ACyZ2AfGwJ8GHot7tshJOx/VPlGk2pPrRqYj7u6JRf+AKftqZ1QvBC63p63NlZWPeL8ociWcFU2/Rll5mQMCEByCftqSnhHX7vPyzU1tkPsWwOQPIleT/AKmoLVqoezEcmvazHn1md/2yk/8AfVtwqQqgnmIABPmcda0+n8K2sN3LfRoRcTArI/MxBBKkjlzyjdB0FBAOzv8ATcQaxcfM/Q/scJ/+Ctj226G720WoW+1xZOJAR15Mgt8eUgN8A3nU507RLeB5ZIYkjeYgyMowXILHLe/LH9tZs8SurIwDKwIYHoQRgg/ZQUt2f6yuo8Qy3ighRZqQD7J5YVZfsdnHvxVi2/EFnqE15ppRnMQKTBl9BgcA8rA+Zx4HIJHTNYXAvZ1Bpks0sMkj94oXEnL6IBzsQBn/APVRLWzNomqz6j3Ty2N3jvSgyY2JByffzZIzgEOR1FBiXei6jw873FiTdaeTzSQud0HiSB0OP9oo8PSXAFTGD+buIrWN2DkROCU5sNG+2VYbqwI8cEEE4wc4zIu03SWiMvyyMKASVbmD7dRyEcxPwBzUO7BrQtLqN7HGYraaXEKYwMB5GwANsKrBdtuo8KC2b+0SaN4pASkilWAJBIYYIyCCNj4VTGrR3fDLLJBMLjT5Hx8nlbDqTljynG2w9ZRjf0l6GrpurlI0aSRgqIpZmOwAAySfcBVKaJbvxFqjXcyn+b7U8saN0c9QpHTLbO3u5V8jQWhwfxja6jH3ls/pD1422dP1h5fWGQfOpBVe8VdmKSzLeafKbG7DZLRj0HyfSLKOhPu2bcEHOamwv4kkjt3lUzMhYKSA7hcBm5R7/IeflQZlKUoFKUoFKUoFKUoFRvjzi+PTLb5RIjSEnlRF25mIJAZsEIMA7ny2BqSVh6vpcVzC9vOgkikGGU/tBHkQdwRuCARQQDRO2zTZsCbvbZtv6xeZc+5kz+0gVJtWtbDWLV4O9injO4aJ1Zo2HRlIzysM+PmQdiRVT/zemjXYstShS60yZiYZZEDNET1IOMqR7SjHzh4gzC/7GtPk5ZrOSa1bGUaGTmXcbMObLdPJh1oNVwRxDPpF0NH1Nswn/wCluD6uCcKpJ9g9PqHY7YI+u062ji13SbiRFdJSIirAFcq+AxB8jMD/AIRWr4t7NtakhEPyqO/iTdO9wJgfHlZ8kZG2O8wfLYGplwbwfNLaWo1hVkltnLQKWyyrgBRKQcORjpkjAXOTQWFWNLp8TSJM0aNKgIRyoLKD1CnqM1k0oFKUoFKUoFKUoFfjKCMHcHqDX7Sgjk/AemO3O1lb83XaMAH4gbGt9bW6RoscaqiKMKqgBQB4ADYCvWlBTnalrkuoXceh2Jzlh8pcdBjDcpPzUHpN5nlXqCDaHDehxWVtFbQjCRrjJ6serM3vJ3r7tdDt455LmOFFmlAWRwMFgCTv4Zydz1OFznAxjcW8SwafbtcznAGyqPWdj0Rfef3DJOwoMLj7jKHTLczSelI2RFEDu7f6KOpbw+JAML7M+D57if8AnrU8tO/pQRnYIPByPDA2VfAb9cYwuB+Gp9Xuv541Mfogf6NAfVIB9E4P+zB3x7ZyTt61z0Ght+L7V7+TTgzC4RAxDKQGyMlUJ9YhSG28DtnBxvqqXt3it4kgvEmEF/Ey9zy+vIoOSCB0C7nmO3VfaqYdnXGUep2olGFmTCzIPZbHUfVbGQfiOoNBKqUpQKUpQK/Ca/ahHbNqbwaTcNGcM/LHnyDsA37VyPtoI5qvaFqF9PJbaFAJEjOHuXA5c9MqWIQDrjOS2NhWFNxBxLp4727gju4Ru5UJkDx/qsFcfOKEVYPZvpEdrptrHGB6USSOR7TyKGZs+O5wPcAPCpNQQbTNY0/iGykhIPQc8bY7yJvZdTuOvRhsehHUVFuB9XutIvF0a+5pIZDi0mUEjc7DG5Ck9R7B+qcjy480kaTqlnqdpiOOaURzxjZTzetgDbDLk46BlBq43hUsrFQWXPKSBkZ2OD4ZFB6UpSgUpSgUpSgUrA1vWYLSJp7mRY418W8T5KOrE+Q3rnjtD7Wbi+5obbmt7bod8SSfrkH0R9Ue/JPgHS1Kovsx7YOXktNSYkbKlyeo8AJvMf3n+bxarzRgQCCCDuCOh+FB+0pSgUpSgVo+KOErS/EQuo+fun5kOcHqOZT5q2ACK3lKD5RAoCqAABgAdAB0AqtuPO1FYH+Racvyq8Y8no+ksZ8tvXcfNGw3ydsGW8b6PPd2ckFtObeVsYcdCPFWIHMAR4rv06jIOBwH2f2umJ+jHeTkYedh6R8wo9hc+A92ScUEX4K7L2Mvy/WHNxdN6XdseZEPUc/gxHQKPQXwztjJ1vhK6tNUi1DS0UrO3JdwkhVIO7Se4HrkbhgDhuYirMqK8VdoVhYZE0waQf7KL0pPgQNl/wARFBKqVB+zzjmbUnmY2bwW4AMMjZIfchgWwAT0OFzjfJ6VOKBSlKBWj424fF/ZT2pPKXX0GPg6kMpPu5gM+7NZ2uSTLbzG2UPOI27pSQAXweXOSBjOOpFVZF2t3lmwj1fT5I98d5ECAf1Qx5H28Q/2UH52Z9oQtQNK1XNvNB+jR5Nl5R6qOei4HR/VZcb+Jt9ZVK8wIK4zkHbHnnyqu7u90LXVVHkjMvROY91Mu2cLzY5xvnHpLWp/MRbglReXIiJyUwu/xPTPv5aDy4o1Eazq1pY2pD21q/fXEq7qSpGQD4jA5AR1LnwXNXFWl4V4WttPi7m1j5QcFmO7uR4u3j8Og3wBW6oFKUoFKV8TSqilnYKqgksxwABuSSdgKD7qEdoHaTbaaCn9dckejCp9XyMh9ge7qdsDG4gvaL2z55rfTDjwa5I/b3IP7Oc+/A6NVJyyFmLMSzMSSSckk7kknqSfGg2/FPFFzqE3fXT8xGeVRsiA+CL4fHqcbk1rbCykmkWKFGkkc4VVGST/AP29bzgvgu61KXkgXEYOJJm9RPHf5zfVG/wG9dJcF8E2mlxHuwC+P0s8mOYjqd+iIMeqPLfJ3oId2cdj0dvy3GoBZZxusXWOM/W8JGH+Ue/Y1KuPO0S10xeVz3s5GVgQ7/FzuI1953PgDg1Be0TtnC81vphDHcNcEbDw/RA+sfrnbyByDVHTzM7M7szsxJZmJJJPUkncn30HXfB/GVrqMfPbv6Q9eNtnT9YeI+sMj31Ia5A4H0u+nuk/m/nEykHvFPKIx5u3QL7jnO4weldGWPHtpFNHp91dxvdhcSSIvLF3nzCckK/uzjO2xIWgmdKUoFKUoFfMjhQWY4ABJJ8ANya+qxNXs++gmhzjvI3TPlzKVz++gp59Z1PiCaSOxkNpYRtytLuGf4kekWI35AQAD6R3GZbwp2R6fZ4d0+Uyj25gCoP1U9UbjO/MR51r+wXUU+RyWLDkuLaWQSIfW3b1vfhsp7uUeYqxNT1KG3QyzypEg6s7BR8N+p91BlAY2FftVPrfbKrv3GlW0l3MejFWC/EKPTYfHl+NTLgB9RNux1QIsxkYqF5chDjCsF2GDnxJxjO+chJqUpQQ/ini2S21DT7KKNH+Ulu85iQVUFfSXHu5zgjfA6VLZoldSrqGU7EMMg/EHrVG8ecSNBxGs6W73PySBVKISMc6sSxIVtgJh4dcb1IrDt109jiWK4hPiSqso/ytzf8ADQbbiDsi0y5yViNu59qA8o/yHKfsArV8M8C6rYXUKxaiZbIN+kR85CgEhVVuYDOwypB3qSad2l6VN6t7Ev8Avcx/+oFqTWd5HKvPE6SKfaRgw/aNqD3pSlApSq57Ru1SCw5oIOWe6+b7EZ/vCOp+oN/MjaglnFXFNtp8JmuX5RvyoN3cjwRfH49B4kVzd2gdo9zqTFD+itgfRhU9cdDIfbPu6DwGdzGtc1me7mae5kaSRvE+A8AoGyqM9BtXlpmnS3EqwwRtJI5wqqMk/gB4k7DxoMWrT7OOyGW75bi9DQ2/VY+kko/7EPn1I6YyGqddnHZFFactxe8s1wMFU6xxHwx89x847DwG2azO0XtWgsOaC35Z7rccufQjP94R1P1Bv5ldqCSarq1jpFqvPyQRKMRxoPSY9cIvViSck+/JPjXPXaD2lXOpExj9DbZ2iU7tjoZT7RzvjoNupGai+u63PeTNPcyNJIfE9APBVHRVHkKxLW2eR1jjRndjhVQEsT5ADc0HlVg9nfZbcagRNLzQWvzyPSkHlED4fXO3lzYIrb6ZwdZaTGt3rTLJMwzFZLht/OTwb7fQG+7EgVotb7V9RmuEnik+TpGf0cMfqAdMSZ/rDjbcY8gKCzO0izudM08Q6RAIrfBM8sZJmXbBY7Z3A3kySB80AGueK6Z7O+1W3v8Algn5YLrpy+xIf7snofqHfyLb1qe0fsejuOe508LFN1aHYRyH6vhGx/yn3bmgg3Z32sz2XLBdc09sNh4yRjw5CfWUfNPuwRjB6G0TWILuJZ7aRZI26FfD3MOqkeR3rja+s5IZGilRo5EOGVhgg+8VsuFeKLnT5e+tZOUnHMp3RwPB18fHfYjJwRQdjUqEdn/aVa6kAn9TcgbxMfW2yTEfbHu6jfbG5m9ApSlBX3GfZgl3cfLLW4ks7n2njzhtsZ2ZSrY2yDv4jxrUWfYuJJBJqN9cXhHQEkbeRZmdsfDlq2K8Lq8jjGZJEQebsAP30GLomhW1ond20KRL48g3PvY9WPvJJrX6txbFb31rYuknPcglHGOQY5tjvnOw8PaFY9/2jaVEMvewH/dt3n7ow1Vbx/x7ZXV9pc1rI7G2nBclCoKs8ZPrYPsnw8TQX3SlKCtOzixmOq6xdzxPHzSKkRdSvMgZxlcjccqIc9N6n2oaTbzjE8EUo8pEVv8AqBr0v7+KBDJNIkSDq0jBR+01XHEPbZZREpaJJdyb+qCqbddyOY467KR76De6j2V6TNubRUPnEzp+5SF/dW34Q4Wg06FoLbn5GdpDzkE5YAdQBthQKq7T5Nf1uMTLPHZWjk4MZILBWKnHKTIdwQQWUHerc4c0w21rDbl+8MSKhcjHNgdcZOM/E0GxrzubhI0aSRlRFBLMxACgbkknYAedelc09sPaC19M1tbv/RIzjKnaZh7Z81B9Uf4vEYDc9pPbE0vNbaaxSPcNcbh290Xig+t6x8MeNOk0q0ezLsmkvQl1ec0VscFUGzyjwP1EPzupHTGQ1BFOCOB7rU5OWFeWJTiSZvUTxIHzmx7I92cDeujeGuGLHRrZmUqgAzNPKRzN8T4DPRR+8nJ8+J+K7DRrdY8KCFxFbxY5j78eyuerHrv1O1c68a8b3WpSc07csanMcK+onhn6zY9o77nGBtQTbtE7Y5Ljmt9PLRQ7hpukj+HoeMa+/wBY7eruKqSlWd2c9kk15y3F3zQW3ULjEko+qD6in5x3PgN80EQ4P4QutRl7u3T0R68jZEaD6x8/qjc+WxNdJcB9n9rpiZQd5ORh52HpHzCj2Fz4D3ZJxUi0jS4baJYLeNY416Ko/efEk+Z3NZlBHuMeDrXUYu7uE9IZ5JV2dCfmnxHmp2P7DXNPHPA11pknLMOeJjiOZR6LeOD81seyffgkb11vWPqFjHPG0UyLJG4wysMgig4oq2+zvtjkg5bfUC0sOwWbrInh6fjIvv8AWG/rbCvDtJ7IpbTmuLENNb7lo+skQ/5ug8+oHXOC1VXQdXcVcI2Os26yBlLFf0VzFgke4/PXPVT7+h3rnLjLg6602Xu7hPRJ/Ryr6jj3HwPmp3HwwT6cE8b3Wmyc0Dc0bHMkLeo/hn6rY9oeQzkbV0Pw/wAR6frls8RVWyP0tvL66+8Y6jPR16bdDtQcqxyFSGUlWBBBBwQRuCCOhzV0dnfbOV5bfUyWHRbkDceQlA6/rjfzB3NR7tK7KprHmuLbmmtep8Xi/XA9Zfrj7QOprag7chmV1V0YMrAFWU5BB3BBGxBHjX3XP3Ydx8YZF064b9DIcQsT/VuT6n6rHp5MfrHHQNBiatZ99BLDzFO8jdOYdV5lK8w3G4znrVY2nYRZ55p7m5lbqSCq5+OQx/fVs1DX7UtJEjRNdhXUlWBjlABU4IzyY6++g8rDsm0mIg/JQ5HjI7t+4ty/urQds/CtrFpMj29vDCY5InzHGqk5bu9yBk+vUvi7Q9LbpfQfa2P+eK9ZOLdLlXka8snU49FpoiDg5GQT5jNBstC1FZraCbI/SRRvv9dA3+tK9ILuAqpR4ipA5SrLjGNsY2xivygoDi3ha9jv5LnUbW6vrXvHKd1MTyoWJAOAzIoX2fQGw3qY8P8AGGhfI54rRY7R2hkXklUKzegQAZCSHJ97EmrbqPcRcEWF7k3FtGzn/aKOV/8AMuCfgcig0vYef/BbX4zf+tJU7qpJuyu9syX0fUZI/HuZj6JPjkgFT9qfbVjcLvcm1i+WcvyjBEvLy45gxG3Lt0H/AMdKDRdrmtm00u4dDh5AIkOcHMnokg+BCcx+yuUq6H/lHE/zfbjw+Ur/AOlLiueKCz+xHgVL2Vru4Xmt4GAVD0kkxzYbzVQQSPHK9RkVYHaz2nfIM2lpym6KgsxwRCCMjboXI3AOwGCc5xWw7ClUaPBy9S8pb494w/6QK5846kdtRvTJnm+USg59zkAfAAAD3YoNVfXkk0jSyu0kjnLMxySfea+tN0+W4kWGCNpJHOFVRkn8AOuTsKxq3fDnFt5Y83ySVYi/rHuo2Y+7mdS2PdnFBd3Zz2QRWvLcX3LNcDdY+scZ8P8AeMPM7A9M4DVa1cq/nZ1j6YfuYf4KfnZ1j6YfuYf4KDqqlcq/nZ1j6YfuYf4KfnZ1j6YfuYf4KDqqlcq/nZ1j6YfuYf4KfnZ1j6YfuYf4KDqqqo7SeyGO657mwCxXB3aPpHKfHHgjnz6E9cZLVVn52dY+mH7mH+Cn52dY+mH7mH+CgiN/ZSQyNFMjRyIcMrDBB99fun30kEiTQu0ciHKspwQf/jbHjWw4i4our4q13IsrLsG7uNWx5FkUEj3HatPQdIdlXaeNQItLoKt1ynlYbLMAMnA9l8bkdDgkY6Cue23gpLG4Se3XlguM+gB6Mbj1lXyUg5A8PSAwABUU4AmZNTsShIPymEbeTOFYfapIq9f5QMCtpXMeqTxlfieZT+5jQc1g+Irrfs015r3TbeeQ5k5Skh82jJQsfe2Ob7a5Iroj+TlKTp86noty2Ptjj/D99Ba9Ut2M8N2d9bXc9zbxzMbpwrONwOVGwD4btVy3D8qs3kCf2DNVp/J4h5dLY/PuJG/4Y1/7aDQ8a8E2CatpdrHbqkU3eGVVZhzBcEbg5HQ9MV79qXZxptpptxc28BSVO75T3kjAc0qKdmYg+iTW74ngd+JNMIRyiQyEvynlBKz7E9AfRH7RWX27SY0ecfOeIf8AmKf9KDP4K0wHTrI462sB/bEtK33C8PJZ2qfNgiX9kailBoeL+0qw09zDM0jTAA93GhJw24OWwn/FUUHaPq17tpmlsEPqyz55SPME8iA/4mqzpdHt2mFw0MTTABRIyKXAGSACRkdT0rSdoPGsOmW/ePhpXyIYs7ufM+SjIyfgOpFBTfaEdXiWNb7UC08xAjtLXOSCcZcIFGM+iPXLHYeJFvdlfDs1jp0cFwwMmWcqOkfPvyZ9og5JPmTjIGTo+zTg2UyHVtSy95N6SKw/qVIwNvZbl2x7I265qyXkAxkgZOBk9SfAe+gr/t10oz6VIygkwOk2B5DKN+xXJ+yuYq7aurdZEeORQyOpVlPQqwwQfcQcVyRx9wlJpt28DZMZ9KGQ+2nh/iHQjz9xFBZn8nXiRQJtPdsMW72HJ9bYCRR8AobH6x8Ky+2DsvluZWvrFeeRgO+iyAWIAAdM7ZwN12zjIySaoq1uXjdZI2ZHUhlZTggjoQR0NW/wv27SooS+h77G3exEK5/WQ+iT7wVHuoKzbhW/BwbK6B/3En8Nef5NXv0S5+5k/hroK17btLYZYzx+5o8/9JYV7/nm0n+1k+6f8KDnb8mr36Jc/cyfw0/Jq9+iXP3Mn8NdE/nm0n+1k+6f8Kfnm0n+1k+6f8KDnb8mr36Jc/cyfw0/Jq9+iXP3Mn8NdE/nm0n+1k+6f8Kfnm0n+1k+6f8ACg53HDV79EufuZP4a/fyXvvod19xJ/DXQ/55tJ/tZPun/Cn55tJ/tZPun/Cg54/Je++h3X3En8NPyXvvod19xJ/DXQ/55tJ/tZPun/Cn55tJ/tZPun/Cg54/Je++h3X3En8NekHCOoOQq2V0Sf7lx+0kYHxNdB/nm0n+1k+6f8K+ZO2jSQCRJKfcImyf24FBouyfspktZVvb7AlXPdQg55CRjmcjYtgnAGQOuc9NX/KK4lVmh09CCUPey48CVIjU+/lYtjyK14cV9ussimOwh7kH/ay4L/4UGVU+8lvhVQXNw8jtJIzO7ElmYkkk9SSdyaDzrpnsF0wxaUrnIM8skm/ltGPsIjz9tc/8I8OS6hdR2sPVt3bGyIPWc+4fvJA8a6902xSCKOCIYSNFRR5BQAPjsOtB4a/rMFpA9xcOEjUbnqST0VR4k+VQHhvtTa6uIoYNMnEEr8onJwBvuxAXl2AJOHJ2rx7Q4fl2s6dpj57hVa4lHg2OfAP2R8vwkNWRqF5FbQPLIQkUSFjgbBVHQAe7YAe4UGZWLqWmw3Cd3PEkqZB5ZFDDI6HBqlNG0e+4hklvZbmW0tVYrbomfDyGQDjbL+JyBjGBJ+zTVryC+utHvpTO0KCSGY5yU9HYk7nZ1IzkghhkjGAsyNAoCgYAGAB4AdBSvqlBga/qYtraa5KlxFG8hVepCgnx6dOtc26Nxc1xqDX9xay310CO4gTPdxgHY4AZjy52GOpLE53rp6aJXUqwDKwIIPQgjBB92K8rGwihUJDGkSDosahR+wDFBVXe8UX3qrDp8Z8Tjmx7887gj4LWdonZHyzxXV7f3FzNE6uhzgAqQwBLl2IyPDlqz6UCtHxfwtb6jAYLhfejj1kb5yn/AE6Gt5Sg5X4v7Lr+xYkRm4h8JYQTtv66DLJ+8e81B813BWr1LhyzuDzT2sErfOeJGP7SM0HGlK69/IXTPoNr90n4U/IXTPoNr90n4UHIVK69/IXTPoNr90n4U/IXTPoNr90n4UHIVK69/IXTPoNr90n4U/IXTPoNr90n4UHIVK69/IXTPoNr90n4U/IXTPoNr90n4UHIVK69/IXTPoNr90n4U/IXTPoNr90n4UHIVK69/IXTPoNr90n4U/IXTPoNr90n4UHIVS3g7s6vtQKmOMxwnGZpQQmPqeMh+G3mRXS9pwfp8TB47O2Vh0YRJkfA42rd0Ec4I4MttMh7qAEu2DJK3ruR5+SjwUbD3kkmR0pQVl2maJex3ttq+nx99JChjliG5ZPSOQo3fIdhgbg8hAO+IxrGoarr7R2Qs5LK2DBp3cNjY+JZVzjqIx1OCTtkXpSgjcusadpcK27zwwLDGOWNnHPyjOCF9ZySD0BJOah3ZSr31/fa06skcv6GAN4ovLk+WwRBkbZ5x4VK9c7O9Ou7g3NxCZJTy5JkkAPKAB6IbAGB0GPHzqS2tskaLHGqoigBVUAAAdAANgKD1pSlApSlApStBxrxXDpts1xNufVjjHrO3gB5DxJ8B57Ahv6VSWl6PrWtj5TcXTWVq28UcfMOZTjBCgqWU+DuST1AwRWTfcHavpSm60++ku1QZe3lBOVHXCliG2+byt5ZNBclKj/A3FcWpWq3MY5T6skZOSjjqufEbgg+II6HIEgoFKUoFKUoFKUoFKUoFKUoFKUoFKUoIrxvx1BpjW4nSRlmcguqnlQAbsT7RyR6I3xk+ABklndpKiyxMro4BVlOQQehBrG1zR4buF7e4QPG43B8PIg9QR5iqG0Xis6DfzWazG8sVf0gvrRk9cezzqdiAeViPA7AOiKViaVqcVzEk8DrJG4yrL0P+oIOxB3BBBrLoFKUoFKUoFKUoFU3xdZ/zhxLbWc28FvFzlD0bYyHbx5jyKfctXJVXdqej3FvdW+t2SGR4Byzxj2o/S9LbcjlYqTvj0T4E0FoAV+1EtD7SNNuYRL8qiiOPSSZ1R1PiCGIz8RkVDuNu1Lvz8g0cPPcS+h3qA4XOx7vO5OPb2VRvk+AfHY04/nTWVh/qO9JUD1f62ULjHhjOPcBU/seN7GW7lslnUTxty8rbBiBuIz0Yg5BHXIO3jUAmReG9HZQytfXB2I+fjGR5pEp8erHw5tvzhnsbgl05flvOt5KTKZFJ5o+b1UIOzbbkEZyWwehoLipVOpruraGQl+hvrEHAuE3kQZwOYnf7H8SAH2q3LK5EkaSAMA6qwDghgGAIDA7g79D0oPalKUClKUClKUClK/GYDc7UH7XzJIFBZiAAMkk4AA8SfCsfVbh44ZZIo+9dEZljBxzkDIUHBwT06VVP5KarrX6TU5jZ2x3S1jHpHxUyA9CDg+nk7Ecq5oNpxB2qhpfkmkQm9uT7Sg90vhnPtgHG+Qu/rVHNQn1PRLk38vPcWt0Va5Qtzd3IwAK56Ar6qsAFICqQMDGd2H6h8llutHuESO4jcsrAAGQD1gTgFsDDKTuVY+Aq3Lq3SRGjkVXRgVZWGQQdiCD1FBVfFnaG18IrDRSXnuVy8oyO5Q9cn2WA6t7PhliMSnhTs8tLSya0ZFm70D5Q7jeQ/8ANVU+qB069SSa81vh664euTqGnjvrJtpYm3KLn1WO55c+rJ1GwbPtW3wrxLb38C3Fu2VOzKfWRvFXHgR+w9RkUFbaTw1qOjagiWKtc2Fy+GRj/V7bsx9llUev0YDBGcVcNKUClKUClKUClKUClKUER1bsz0q4cySWiByckxs6Z8yQjAEnzxmtrovDtlYI3yeGOBQPTfxIG/pu2WIHXc1ua1nE2jLeWstq7vGsq8paM4bGQcbg7HGCPEEjxoKcsdNPEuo3FxKZEsIFMUXLsSTnlxkY5j/WHY49BTkVtebV9C651HTl8d+9iUftKgf4lwPYzVkcIcOx2FpFaxbhB6TYwXY7s564yfDJwMDwrc0Gs4f1eO9to7mNWEcq5CyLg43BBHT7RkHwJFantP1X5Npd3KCQxjKKR15pCIwR7xzZ+ypOiAAAAADYAdB8KqT+ULds0NnYxAmS4myFB68oCKp+LSDr82glvZJDKulWzTu8jyAyZdix5WYlAC3QcnLt8akOv6otrbTXLjKxRs5GcZ5QSFHvJ2+2qysu0S90+NIb/SJo4okVe8g3QKoCjGxToPn1qe03tSs73TGgtWk72V0DI6FSqg85JIyp3ULgMetBYNv2i2v83x6lKssUMjlACvM2QWX2Sdsqd/dWnk7btKHQzn4R/iRWp7T9H+TcNwQeMPycN+tjDH7WY1YfDcMJtLZ+SMc0ER9VfFFNBDrLtu0+WWOFIrrmkdUUlI8ZYhQT+kzjJ8qsi7nEaPIeiKWPwAz/AKV5pPCCFDR5PQAjNabtFuu60u+fOP6PIoPvdSg/e1BDezvtaN9dm2uIkg7xc25Uk8xGeZWJ2JONiAPVYbkitx20aE91prtEWDwETAKSOYL6wIHXC+kPHKjHWoO/A7y8P2Nzb5F3bK08ZX1mVpGlKjG5YZDL7xgetVkdm3Fy6nZLKcd6voTp5NjqB81huPtHgaD17N+JRqFhDOSDIBySjykTAPw5hhseTCpPVL8GMdI12fTW2trvDwZ6AnJjxv8ArxeZKrV0UFS9tOhSQvBrVptNbsolx4rn0WOOoGSh81byFWLwxrkd7axXUXqyLnHirDZlPvDAivmPVrO7aa0WWKZgmJo1IYcr5UhsbeYI6jbOMior2X8HXWmy3kTOjWbPzQjOXzt6RwMDK4U+ZTYAdQn8kYYFWAIIIIIyCDsQR4io/wALcF2mnvO9shUzsC2TkKB0RB4KCSfPfrgACRUoFKUoFKUoFKUoFKUoFKUoFKUoFKUoFU7qf9N4rhj6x2UYZvLKr3gI9/eSIP8ADVxVjJp8IlMwijEpHKZAo5yCQSC2MkZAOPcKDJqlu0eyjudf02zSNARiSUhQCw5i7KxG5wkR69OarpqDaZwTKmtT6pLJG6PGVjUZ5kOEQZztjkU7g9W6UHj26JnR5z5PEf8AzFH+tR3hPsc06eztriQ3BaWGKRh3igAuisQMLnGSfGpl2s6ZJc6VcQwrzyMYuVcgZxNGTuxA6A+NQvR9W4kgt4beHTrYrFGkYLyKSQihQTicb7UEq0Tso061mjuIkk7yNuZS0hIz8OhrH7drvk0eZc47x4kH+cOf3Ia1i6vxU3/2Nkn+If8Avmtj2t8NXeo2trbwKvN3oklJYBUxGy+eTu56ZoNNonCGuy20MT6jHaQrEiosCZcKFAHMwCHmx5NWiudMk4av4LhZHms7gd3Ozdc5y2QNuYD018Thx5mr4RQAAOgrC1rR4LuIwXMYkjJUlTnqpDA5GCNx/wAx0NBAe2TQGu7SC+s8vPbsskRi9JnRypymPWIPK49wbzrXjhrW9WH/AIjcCytj1gg9Zh4hsE9R4Mxx82rUsLKOGNYokCRoMKqjAA8hWRQRzhLgiy04f0aLDkYaVzzSMNsgt4AkA8qgDI6VI6UoFKUoFKUoFKUoFKUo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0" y="5105400"/>
            <a:ext cx="140470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4800600"/>
            <a:ext cx="2057400" cy="146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Raad Gharaibeh, Ph.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6535" y="2971800"/>
            <a:ext cx="1219200" cy="145694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76200" y="2630721"/>
            <a:ext cx="149752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Raad</a:t>
            </a:r>
            <a:r>
              <a:rPr lang="en-US" sz="1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Gharaibeh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81935" y="2640109"/>
            <a:ext cx="142876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Jon </a:t>
            </a:r>
            <a:r>
              <a:rPr lang="en-US" sz="14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McCafferty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67696" y="3124200"/>
            <a:ext cx="850808" cy="113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Janelle C. Arthu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91896" y="2971800"/>
            <a:ext cx="1295400" cy="12953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 flipH="1">
            <a:off x="5015696" y="2640109"/>
            <a:ext cx="23455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Janelle Arthur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" descr="Marcus Muehlbaue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15496" y="2971800"/>
            <a:ext cx="1189863" cy="1371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3186896" y="2664023"/>
            <a:ext cx="166584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Marcus </a:t>
            </a:r>
            <a:r>
              <a:rPr lang="en-US" sz="14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Muhlbauer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 descr="http://endeavors.unc.edu/sites/default/files/imagecache/display/photos/christian_jobin_donn_young_we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15896" y="2971800"/>
            <a:ext cx="1836144" cy="1219200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844496" y="2664023"/>
            <a:ext cx="13692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Christian </a:t>
            </a:r>
            <a:r>
              <a:rPr lang="en-US" sz="14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Jobin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300" y="940832"/>
            <a:ext cx="68961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352800" y="762000"/>
            <a:ext cx="218521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(human melanoma)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86400" y="762000"/>
            <a:ext cx="3108543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non-tumor rat intestinal crypt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" y="6813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2006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33290"/>
            <a:ext cx="873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effects of the PKS island can be seen across a wide range of cell types</a:t>
            </a:r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921" y="5638800"/>
            <a:ext cx="81211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 seems to have some relationship to human epidemiology.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It is present in </a:t>
            </a:r>
            <a:r>
              <a:rPr lang="it-IT" sz="2000" dirty="0" smtClean="0">
                <a:latin typeface="Arial" pitchFamily="34" charset="0"/>
                <a:cs typeface="Arial" pitchFamily="34" charset="0"/>
              </a:rPr>
              <a:t>intestinal pathogenic E. coli strains and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extraintestinal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pathogenic E. coli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ExPEC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 strains but absent from healthy individuals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200" y="6813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2006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76400"/>
            <a:ext cx="28194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408043" y="13329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Perhaps </a:t>
            </a:r>
            <a:r>
              <a:rPr lang="en-US" sz="20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E. Coli 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benefits from inhibiting the cell cycle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      damaging the host in the process….</a:t>
            </a:r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505200"/>
            <a:ext cx="38862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886200" y="3352800"/>
            <a:ext cx="2209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38800" y="4648200"/>
            <a:ext cx="2286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" y="69850"/>
            <a:ext cx="8882063" cy="1143000"/>
          </a:xfrm>
        </p:spPr>
        <p:txBody>
          <a:bodyPr/>
          <a:lstStyle/>
          <a:p>
            <a:pPr eaLnBrk="1" hangingPunct="1"/>
            <a:r>
              <a:rPr lang="en-US" i="1" dirty="0" smtClean="0">
                <a:latin typeface="Arial"/>
                <a:cs typeface="Arial"/>
              </a:rPr>
              <a:t>Il10</a:t>
            </a:r>
            <a:r>
              <a:rPr lang="en-US" i="1" baseline="30000" dirty="0" smtClean="0">
                <a:latin typeface="Arial"/>
                <a:cs typeface="Arial"/>
              </a:rPr>
              <a:t>-\-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Mouse Model</a:t>
            </a:r>
            <a:endParaRPr lang="en-US" i="1" baseline="300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987558"/>
            <a:ext cx="3535406" cy="2616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3249006"/>
            <a:ext cx="347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http://</a:t>
            </a:r>
            <a:r>
              <a:rPr lang="en-US" sz="1000" dirty="0" err="1">
                <a:latin typeface="Arial"/>
                <a:cs typeface="Arial"/>
              </a:rPr>
              <a:t>en.wikipedia.org</a:t>
            </a:r>
            <a:r>
              <a:rPr lang="en-US" sz="1000" dirty="0">
                <a:latin typeface="Arial"/>
                <a:cs typeface="Arial"/>
              </a:rPr>
              <a:t>/wiki/Interleukin_10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1" y="1552121"/>
            <a:ext cx="5105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Arial"/>
                <a:ea typeface="+mn-ea"/>
                <a:cs typeface="Arial"/>
              </a:rPr>
              <a:t>Il10 is an anti-inflammatory </a:t>
            </a:r>
            <a:r>
              <a:rPr lang="en-US" dirty="0" smtClean="0">
                <a:latin typeface="Arial"/>
                <a:ea typeface="+mn-ea"/>
                <a:cs typeface="Arial"/>
              </a:rPr>
              <a:t>cytokine.</a:t>
            </a:r>
            <a:r>
              <a:rPr lang="en-US" i="1" dirty="0">
                <a:latin typeface="Arial"/>
                <a:cs typeface="Arial"/>
              </a:rPr>
              <a:t>	</a:t>
            </a:r>
            <a:endParaRPr lang="en-US" dirty="0">
              <a:latin typeface="Arial"/>
              <a:cs typeface="Arial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Inhibits pro inflammatory cytokines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latin typeface="Arial"/>
                <a:cs typeface="Arial"/>
              </a:rPr>
              <a:t>Acts as an </a:t>
            </a:r>
            <a:r>
              <a:rPr lang="en-US" dirty="0" err="1" smtClean="0">
                <a:latin typeface="Arial"/>
                <a:cs typeface="Arial"/>
              </a:rPr>
              <a:t>immunoregulator</a:t>
            </a:r>
            <a:r>
              <a:rPr lang="en-US" dirty="0" smtClean="0">
                <a:latin typeface="Arial"/>
                <a:cs typeface="Arial"/>
              </a:rPr>
              <a:t> in the GI tract.</a:t>
            </a:r>
            <a:r>
              <a:rPr lang="en-US" dirty="0" smtClean="0">
                <a:latin typeface="Arial"/>
                <a:ea typeface="+mn-ea"/>
                <a:cs typeface="Arial"/>
              </a:rPr>
              <a:t> </a:t>
            </a:r>
            <a:endParaRPr lang="en-US" dirty="0">
              <a:latin typeface="Arial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205" y="5375189"/>
            <a:ext cx="826380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i="1" dirty="0" smtClean="0">
                <a:latin typeface="Arial"/>
                <a:ea typeface="+mn-ea"/>
                <a:cs typeface="Arial"/>
              </a:rPr>
              <a:t>Il10</a:t>
            </a:r>
            <a:r>
              <a:rPr lang="en-US" i="1" baseline="30000" dirty="0">
                <a:latin typeface="Arial"/>
                <a:ea typeface="+mn-ea"/>
                <a:cs typeface="Arial"/>
              </a:rPr>
              <a:t>-\- </a:t>
            </a:r>
            <a:r>
              <a:rPr lang="en-US" i="1" dirty="0">
                <a:latin typeface="Arial"/>
                <a:ea typeface="+mn-ea"/>
                <a:cs typeface="Arial"/>
              </a:rPr>
              <a:t> </a:t>
            </a:r>
            <a:r>
              <a:rPr lang="en-US" dirty="0">
                <a:latin typeface="Arial"/>
                <a:ea typeface="+mn-ea"/>
                <a:cs typeface="Arial"/>
              </a:rPr>
              <a:t>mice are prone to inflammation with commensal tolerated by WT </a:t>
            </a:r>
            <a:r>
              <a:rPr lang="en-US" dirty="0" smtClean="0">
                <a:latin typeface="Arial"/>
                <a:ea typeface="+mn-ea"/>
                <a:cs typeface="Arial"/>
              </a:rPr>
              <a:t>mice</a:t>
            </a:r>
            <a:r>
              <a:rPr lang="en-US" i="1" dirty="0" smtClean="0">
                <a:latin typeface="Arial"/>
                <a:ea typeface="+mn-ea"/>
                <a:cs typeface="Arial"/>
              </a:rPr>
              <a:t>. </a:t>
            </a:r>
            <a:endParaRPr lang="en-US" dirty="0">
              <a:latin typeface="Arial"/>
              <a:ea typeface="+mn-ea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40566" y="5670379"/>
            <a:ext cx="2740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Knoch</a:t>
            </a:r>
            <a:r>
              <a:rPr lang="en-US" sz="1100" dirty="0">
                <a:latin typeface="Arial"/>
                <a:cs typeface="Arial"/>
              </a:rPr>
              <a:t>, B., et al.</a:t>
            </a:r>
            <a:r>
              <a:rPr lang="en-US" sz="1100" dirty="0" smtClean="0">
                <a:latin typeface="Arial"/>
                <a:cs typeface="Arial"/>
              </a:rPr>
              <a:t>,</a:t>
            </a:r>
            <a:r>
              <a:rPr lang="en-US" sz="1100" dirty="0" err="1" smtClean="0">
                <a:latin typeface="Arial"/>
                <a:cs typeface="Arial"/>
              </a:rPr>
              <a:t>Microbiology</a:t>
            </a:r>
            <a:r>
              <a:rPr lang="en-US" sz="1100" dirty="0" err="1">
                <a:latin typeface="Arial"/>
                <a:cs typeface="Arial"/>
              </a:rPr>
              <a:t>-Sgm</a:t>
            </a:r>
            <a:r>
              <a:rPr lang="en-US" sz="1100" dirty="0">
                <a:latin typeface="Arial"/>
                <a:cs typeface="Arial"/>
              </a:rPr>
              <a:t>, </a:t>
            </a:r>
            <a:r>
              <a:rPr lang="en-US" sz="1100" dirty="0" smtClean="0">
                <a:latin typeface="Arial"/>
                <a:cs typeface="Arial"/>
              </a:rPr>
              <a:t>2010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678" y="5881747"/>
            <a:ext cx="83255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Established model for investigating disease phenotypes associated with inflammation</a:t>
            </a:r>
            <a:endParaRPr lang="en-US" dirty="0">
              <a:latin typeface="Arial"/>
              <a:ea typeface="+mn-ea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82297" y="3074313"/>
            <a:ext cx="41807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Lamblin</a:t>
            </a:r>
            <a:r>
              <a:rPr lang="en-US" sz="1100" dirty="0">
                <a:latin typeface="Arial"/>
                <a:cs typeface="Arial"/>
              </a:rPr>
              <a:t>, C., et </a:t>
            </a:r>
            <a:r>
              <a:rPr lang="en-US" sz="1100" dirty="0" err="1">
                <a:latin typeface="Arial"/>
                <a:cs typeface="Arial"/>
              </a:rPr>
              <a:t>al.</a:t>
            </a:r>
            <a:r>
              <a:rPr lang="en-US" sz="1100" dirty="0" err="1" smtClean="0">
                <a:latin typeface="Arial"/>
                <a:cs typeface="Arial"/>
              </a:rPr>
              <a:t>,The</a:t>
            </a:r>
            <a:r>
              <a:rPr lang="en-US" sz="1100" dirty="0" smtClean="0">
                <a:latin typeface="Arial"/>
                <a:cs typeface="Arial"/>
              </a:rPr>
              <a:t> </a:t>
            </a:r>
            <a:r>
              <a:rPr lang="en-US" sz="1100" dirty="0">
                <a:latin typeface="Arial"/>
                <a:cs typeface="Arial"/>
              </a:rPr>
              <a:t>Journal of allergy and clinical immunology, 2001</a:t>
            </a:r>
            <a:r>
              <a:rPr lang="en-US" sz="1100" dirty="0" smtClean="0">
                <a:latin typeface="Arial"/>
                <a:cs typeface="Arial"/>
              </a:rPr>
              <a:t>.</a:t>
            </a:r>
            <a:endParaRPr lang="en-US" sz="1100" dirty="0">
              <a:latin typeface="Arial"/>
              <a:cs typeface="Arial"/>
            </a:endParaRP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678" y="3603759"/>
            <a:ext cx="2654416" cy="17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95175" y="4450264"/>
            <a:ext cx="7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Il10-\-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47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orial-fig1final-32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59690" y="304800"/>
            <a:ext cx="4703310" cy="6328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9456" y="6633210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Fodor &amp; Talley. Gastroenterology.  2011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Nov-cover-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399" y="762000"/>
            <a:ext cx="3854577" cy="510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4903" y="-76200"/>
            <a:ext cx="5325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But does this damage relate to inflammation?</a:t>
            </a:r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88900" y="6488113"/>
            <a:ext cx="3670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 charset="0"/>
                <a:cs typeface="Arial" charset="0"/>
              </a:rPr>
              <a:t>*80% RDP classification threshold</a:t>
            </a: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1447800" y="131763"/>
            <a:ext cx="665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Arial" charset="0"/>
                <a:cs typeface="Arial" charset="0"/>
              </a:rPr>
              <a:t>Early </a:t>
            </a:r>
            <a:r>
              <a:rPr lang="en-US" sz="1800" dirty="0" err="1">
                <a:solidFill>
                  <a:srgbClr val="FF0000"/>
                </a:solidFill>
                <a:latin typeface="Arial" charset="0"/>
                <a:cs typeface="Arial" charset="0"/>
              </a:rPr>
              <a:t>Proteobacteria</a:t>
            </a:r>
            <a:r>
              <a:rPr lang="en-US" sz="1800" dirty="0">
                <a:solidFill>
                  <a:srgbClr val="FF0000"/>
                </a:solidFill>
                <a:latin typeface="Arial" charset="0"/>
                <a:cs typeface="Arial" charset="0"/>
              </a:rPr>
              <a:t> expansion shifts to more gut like over time </a:t>
            </a:r>
          </a:p>
        </p:txBody>
      </p:sp>
      <p:pic>
        <p:nvPicPr>
          <p:cNvPr id="6" name="Picture 5" descr="Figure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3151" y="570599"/>
            <a:ext cx="7668825" cy="59175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2200" y="6477000"/>
            <a:ext cx="239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al.; in revision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9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027872"/>
            <a:ext cx="78919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RNA-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seq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edgeR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– explicitly modeling mean/variance relationships allowing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for over-dispersion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Microbiome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 Bray-Curtis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dis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-similarity on relative abundance counts from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	      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denovo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OTU pipeline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7868"/>
            <a:ext cx="916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 clinical strain containing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promotes colonic polyp formation in the min mouse model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00" y="6813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2006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5007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2012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4114800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2013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590800"/>
            <a:ext cx="49530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838200"/>
            <a:ext cx="7772400" cy="8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926068"/>
            <a:ext cx="749184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26721" y="6412468"/>
            <a:ext cx="272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 et al, Science, 2012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52400"/>
            <a:ext cx="8752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bugs, but not others, can cause inflammation to progress to cancer…</a:t>
            </a:r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200" y="35007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2012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200" y="6813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2006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28600"/>
            <a:ext cx="74009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3257550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Clinical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E. coli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isolates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change cell morphology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4876800"/>
            <a:ext cx="29290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This activity is dependent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on the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PKS island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that encodes machinery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polyketide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and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non-ribosomal polypeptide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synthesis 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2743200"/>
            <a:ext cx="55911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4827814"/>
            <a:ext cx="5334000" cy="1877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668"/>
            <a:ext cx="8900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Remarkably, the PKS island appears essential in promoting progress to CRC</a:t>
            </a:r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200" y="6813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2006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35007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2012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838200"/>
            <a:ext cx="69056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276600"/>
            <a:ext cx="685729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200" y="6813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2006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35007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2012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57271"/>
            <a:ext cx="47891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390507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Buc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et al - High Prevalence of Mucosa-Associated E. coli Producing</a:t>
            </a:r>
          </a:p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Cyclomodulin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Genotoxin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in Colon Cancer (2013)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485775"/>
            <a:ext cx="57054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76640" y="8786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presence of PKS is associated with cancers in multiple human cohorts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9053" y="762000"/>
            <a:ext cx="0" cy="5029200"/>
          </a:xfrm>
          <a:prstGeom prst="straightConnector1">
            <a:avLst/>
          </a:prstGeom>
          <a:ln w="127000">
            <a:tailEnd type="arrow"/>
          </a:ln>
          <a:scene3d>
            <a:camera prst="orthographicFront"/>
            <a:lightRig rig="twoPt" dir="t">
              <a:rot lat="0" lon="0" rev="9000000"/>
            </a:lightRig>
          </a:scene3d>
          <a:sp3d extrusionH="222250" contourW="69850" prstMaterial="translucentPowder">
            <a:bevelT w="44450"/>
            <a:bevelB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200" y="6813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2006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3500735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2012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" y="4114800"/>
            <a:ext cx="87075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2013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1328</Words>
  <Application>Microsoft Office PowerPoint</Application>
  <PresentationFormat>On-screen Show (4:3)</PresentationFormat>
  <Paragraphs>235</Paragraphs>
  <Slides>43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Il10-\- Mouse Model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</dc:creator>
  <cp:lastModifiedBy>Anthony</cp:lastModifiedBy>
  <cp:revision>105</cp:revision>
  <dcterms:created xsi:type="dcterms:W3CDTF">2006-08-16T00:00:00Z</dcterms:created>
  <dcterms:modified xsi:type="dcterms:W3CDTF">2014-06-12T02:05:53Z</dcterms:modified>
</cp:coreProperties>
</file>